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6" r:id="rId11"/>
    <p:sldId id="267" r:id="rId12"/>
    <p:sldId id="268" r:id="rId13"/>
    <p:sldId id="269" r:id="rId14"/>
    <p:sldId id="265"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05/06/2011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1000" b="-5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05/06/2011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324528" cy="6858000"/>
          </a:xfrm>
          <a:prstGeom prst="rect">
            <a:avLst/>
          </a:prstGeom>
          <a:noFill/>
          <a:ln w="9525">
            <a:noFill/>
            <a:miter lim="800000"/>
            <a:headEnd/>
            <a:tailEnd/>
          </a:ln>
        </p:spPr>
      </p:pic>
      <p:sp>
        <p:nvSpPr>
          <p:cNvPr id="5122" name="Text Box 2"/>
          <p:cNvSpPr txBox="1">
            <a:spLocks noChangeArrowheads="1"/>
          </p:cNvSpPr>
          <p:nvPr/>
        </p:nvSpPr>
        <p:spPr bwMode="auto">
          <a:xfrm>
            <a:off x="277180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AKHLAQ  </a:t>
            </a: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p>
          <a:p>
            <a:pPr algn="ctr">
              <a:spcBef>
                <a:spcPct val="50000"/>
              </a:spcBef>
            </a:pP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LE</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ÇON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23" name="Text Box 3"/>
          <p:cNvSpPr txBox="1">
            <a:spLocks noChangeArrowheads="1"/>
          </p:cNvSpPr>
          <p:nvPr/>
        </p:nvSpPr>
        <p:spPr bwMode="auto">
          <a:xfrm>
            <a:off x="6156176" y="6227058"/>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
        <p:nvSpPr>
          <p:cNvPr id="7" name="ZoneTexte 6"/>
          <p:cNvSpPr txBox="1"/>
          <p:nvPr/>
        </p:nvSpPr>
        <p:spPr>
          <a:xfrm>
            <a:off x="3491880" y="2996952"/>
            <a:ext cx="5976664" cy="923330"/>
          </a:xfrm>
          <a:prstGeom prst="rect">
            <a:avLst/>
          </a:prstGeom>
          <a:noFill/>
          <a:ln w="38100">
            <a:noFill/>
          </a:ln>
        </p:spPr>
        <p:txBody>
          <a:bodyPr wrap="square" rtlCol="0">
            <a:spAutoFit/>
          </a:bodyPr>
          <a:lstStyle/>
          <a:p>
            <a:pPr algn="ctr"/>
            <a:r>
              <a:rPr lang="fr-F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LA TRICHERIE</a:t>
            </a:r>
            <a:endPar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24944"/>
            <a:ext cx="4283968" cy="1470025"/>
          </a:xfrm>
        </p:spPr>
        <p:txBody>
          <a:bodyPr>
            <a:noAutofit/>
          </a:bodyPr>
          <a:lstStyle/>
          <a:p>
            <a:r>
              <a:rPr lang="fr-FR" sz="3200" dirty="0" smtClean="0"/>
              <a:t>La réponse est bien sûr non. Au lieu d’avoir des </a:t>
            </a:r>
            <a:r>
              <a:rPr lang="fr-FR" sz="3200" dirty="0" err="1" smtClean="0"/>
              <a:t>çawàb</a:t>
            </a:r>
            <a:r>
              <a:rPr lang="fr-FR" sz="3200" dirty="0" smtClean="0"/>
              <a:t>, j’aurai des </a:t>
            </a:r>
            <a:r>
              <a:rPr lang="fr-FR" sz="3200" dirty="0" err="1" smtClean="0"/>
              <a:t>ghounàh</a:t>
            </a:r>
            <a:r>
              <a:rPr lang="fr-FR" sz="3200" dirty="0" smtClean="0"/>
              <a:t> pour avoir triché avec les gens !</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4283968" y="836712"/>
            <a:ext cx="4644008" cy="506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869160"/>
            <a:ext cx="9144000" cy="1470025"/>
          </a:xfrm>
        </p:spPr>
        <p:txBody>
          <a:bodyPr>
            <a:noAutofit/>
          </a:bodyPr>
          <a:lstStyle/>
          <a:p>
            <a:r>
              <a:rPr lang="fr-FR" sz="3200" dirty="0" smtClean="0"/>
              <a:t>Voyez une chose. Vous pouvez tricher avec beaucoup de personnes, et de plus belles manières, mais vous ne pourrez JAMAIS tricher avec votre propre esprit ou tromper Allah </a:t>
            </a:r>
            <a:r>
              <a:rPr lang="fr-FR" sz="3200" dirty="0" err="1" smtClean="0"/>
              <a:t>swt</a:t>
            </a:r>
            <a:r>
              <a:rPr lang="fr-FR" sz="3200" dirty="0" smtClean="0"/>
              <a:t>. Si vous allez tromper quelqu’un, votre conscience (l’aspect positif de votre </a:t>
            </a:r>
            <a:r>
              <a:rPr lang="fr-FR" sz="3200" dirty="0" err="1" smtClean="0"/>
              <a:t>nafs</a:t>
            </a:r>
            <a:r>
              <a:rPr lang="fr-FR" sz="3200" dirty="0" smtClean="0"/>
              <a:t>) le réalisera tout de suite.</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2fq5tmrx.gif"/>
          <p:cNvPicPr>
            <a:picLocks noChangeAspect="1"/>
          </p:cNvPicPr>
          <p:nvPr/>
        </p:nvPicPr>
        <p:blipFill>
          <a:blip r:embed="rId3" cstate="print"/>
          <a:stretch>
            <a:fillRect/>
          </a:stretch>
        </p:blipFill>
        <p:spPr>
          <a:xfrm>
            <a:off x="2627784" y="0"/>
            <a:ext cx="3888432" cy="38884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115616" y="188640"/>
            <a:ext cx="6779975" cy="4176464"/>
          </a:xfrm>
          <a:prstGeom prst="rect">
            <a:avLst/>
          </a:prstGeom>
          <a:noFill/>
          <a:ln w="9525">
            <a:noFill/>
            <a:miter lim="800000"/>
            <a:headEnd/>
            <a:tailEnd/>
          </a:ln>
        </p:spPr>
      </p:pic>
      <p:sp>
        <p:nvSpPr>
          <p:cNvPr id="2" name="Titre 1"/>
          <p:cNvSpPr>
            <a:spLocks noGrp="1"/>
          </p:cNvSpPr>
          <p:nvPr>
            <p:ph type="ctrTitle"/>
          </p:nvPr>
        </p:nvSpPr>
        <p:spPr>
          <a:xfrm>
            <a:off x="0" y="4365104"/>
            <a:ext cx="9144000" cy="3096344"/>
          </a:xfrm>
          <a:noFill/>
        </p:spPr>
        <p:txBody>
          <a:bodyPr>
            <a:noAutofit/>
          </a:bodyPr>
          <a:lstStyle/>
          <a:p>
            <a:r>
              <a:rPr lang="fr-FR" sz="3200" dirty="0" smtClean="0"/>
              <a:t>Certains disent qu’on peut tricher avec des gens s’ils ne sont pas Musulmans. C’est une absurdité. Tout le monde a des droits et il est interdit de tricher avec les gens de leurs droits, qui que ce soit et quelle que soit leur croyance.</a:t>
            </a:r>
            <a:br>
              <a:rPr lang="fr-FR" sz="3200" dirty="0" smtClean="0"/>
            </a:br>
            <a:endParaRPr lang="fr-FR" sz="3200"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95936" y="2852936"/>
            <a:ext cx="5148064" cy="1470025"/>
          </a:xfrm>
        </p:spPr>
        <p:txBody>
          <a:bodyPr>
            <a:noAutofit/>
          </a:bodyPr>
          <a:lstStyle/>
          <a:p>
            <a:r>
              <a:rPr lang="fr-FR" sz="3200" dirty="0" smtClean="0"/>
              <a:t>La raison pour laquelle tricher est </a:t>
            </a:r>
            <a:r>
              <a:rPr lang="fr-FR" sz="3200" dirty="0" err="1" smtClean="0"/>
              <a:t>Haràm</a:t>
            </a:r>
            <a:r>
              <a:rPr lang="fr-FR" sz="3200" dirty="0" smtClean="0"/>
              <a:t> est parce que :</a:t>
            </a:r>
            <a:br>
              <a:rPr lang="fr-FR" sz="3200" dirty="0" smtClean="0"/>
            </a:br>
            <a:r>
              <a:rPr lang="fr-FR" sz="3200" dirty="0" smtClean="0"/>
              <a:t>Vous gagnez quelque chose aux dépends des autres</a:t>
            </a:r>
            <a:br>
              <a:rPr lang="fr-FR" sz="3200" dirty="0" smtClean="0"/>
            </a:br>
            <a:r>
              <a:rPr lang="fr-FR" sz="3200" dirty="0" smtClean="0"/>
              <a:t>Vous bénéficiez de quelque chose sans travailler pour.</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2276872"/>
            <a:ext cx="3791614" cy="227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996952"/>
            <a:ext cx="4644008" cy="1470025"/>
          </a:xfrm>
        </p:spPr>
        <p:txBody>
          <a:bodyPr>
            <a:noAutofit/>
          </a:bodyPr>
          <a:lstStyle/>
          <a:p>
            <a:r>
              <a:rPr lang="fr-FR" sz="3200" dirty="0" smtClean="0"/>
              <a:t>L’islam est très strict sur la justice. Si vous devez avoir quelque chose de bien, cela doit être grâce à vos actions et non aux détriments des autres.</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4951140" y="1124744"/>
            <a:ext cx="4192860" cy="4276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924944"/>
            <a:ext cx="5652120" cy="1470025"/>
          </a:xfrm>
        </p:spPr>
        <p:txBody>
          <a:bodyPr>
            <a:noAutofit/>
          </a:bodyPr>
          <a:lstStyle/>
          <a:p>
            <a:r>
              <a:rPr lang="fr-FR" sz="3200" dirty="0" smtClean="0"/>
              <a:t>La tricherie est le gain par tromperie.</a:t>
            </a:r>
            <a:br>
              <a:rPr lang="fr-FR" sz="3200" dirty="0" smtClean="0"/>
            </a:br>
            <a:r>
              <a:rPr lang="fr-FR" sz="3200" dirty="0" smtClean="0"/>
              <a:t> </a:t>
            </a:r>
            <a:br>
              <a:rPr lang="fr-FR" sz="3200" dirty="0" smtClean="0"/>
            </a:br>
            <a:r>
              <a:rPr lang="fr-FR" sz="3200" dirty="0" smtClean="0"/>
              <a:t>La tricherie est </a:t>
            </a:r>
            <a:r>
              <a:rPr lang="fr-FR" sz="3200" dirty="0" err="1" smtClean="0"/>
              <a:t>Haràm</a:t>
            </a:r>
            <a:r>
              <a:rPr lang="fr-FR" sz="3200" dirty="0" smtClean="0"/>
              <a:t>.</a:t>
            </a:r>
            <a:br>
              <a:rPr lang="fr-FR" sz="3200" dirty="0" smtClean="0"/>
            </a:br>
            <a:r>
              <a:rPr lang="fr-FR" sz="3200" dirty="0" smtClean="0"/>
              <a:t> </a:t>
            </a:r>
            <a:br>
              <a:rPr lang="fr-FR" sz="3200" dirty="0" smtClean="0"/>
            </a:br>
            <a:r>
              <a:rPr lang="fr-FR" sz="3200" dirty="0" smtClean="0"/>
              <a:t>Il y a plusieurs façons de tricher. En voici quelques exemples :</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251520" y="1916832"/>
            <a:ext cx="314325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1032" y="5589240"/>
            <a:ext cx="8712968" cy="1470025"/>
          </a:xfrm>
        </p:spPr>
        <p:txBody>
          <a:bodyPr>
            <a:noAutofit/>
          </a:bodyPr>
          <a:lstStyle/>
          <a:p>
            <a:pPr lvl="0"/>
            <a:r>
              <a:rPr lang="fr-FR" sz="3200" dirty="0" smtClean="0"/>
              <a:t>Cacher le défaut d’une chose que vous vendez à quelqu’un.</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descr="C:\Users\Mozama\Pictures\346556-t-shirt-manches-courtes,-homme,-print-djos-et-djevant-rivaldji.jpg"/>
          <p:cNvPicPr>
            <a:picLocks noChangeAspect="1" noChangeArrowheads="1"/>
          </p:cNvPicPr>
          <p:nvPr/>
        </p:nvPicPr>
        <p:blipFill>
          <a:blip r:embed="rId3" cstate="print"/>
          <a:srcRect/>
          <a:stretch>
            <a:fillRect/>
          </a:stretch>
        </p:blipFill>
        <p:spPr bwMode="auto">
          <a:xfrm>
            <a:off x="395536" y="1844824"/>
            <a:ext cx="3041551" cy="3041551"/>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6012160" y="1268760"/>
            <a:ext cx="2695575" cy="4038600"/>
          </a:xfrm>
          <a:prstGeom prst="rect">
            <a:avLst/>
          </a:prstGeom>
          <a:noFill/>
          <a:ln w="9525">
            <a:noFill/>
            <a:miter lim="800000"/>
            <a:headEnd/>
            <a:tailEnd/>
          </a:ln>
        </p:spPr>
      </p:pic>
      <p:sp>
        <p:nvSpPr>
          <p:cNvPr id="6" name="Rectangle à coins arrondis 5"/>
          <p:cNvSpPr/>
          <p:nvPr/>
        </p:nvSpPr>
        <p:spPr>
          <a:xfrm>
            <a:off x="2987824" y="476672"/>
            <a:ext cx="3312368" cy="2132856"/>
          </a:xfrm>
          <a:prstGeom prst="wedgeRoundRectCallout">
            <a:avLst>
              <a:gd name="adj1" fmla="val 42977"/>
              <a:gd name="adj2" fmla="val 6974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Ce tee-shirt vous va vraiment bien, monsieur! En plus, son prix est exceptionnel! Profitez-en! Il ne nous en reste plus en stock!</a:t>
            </a:r>
            <a:endParaRPr lang="fr-FR"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84784"/>
            <a:ext cx="7772400" cy="1470025"/>
          </a:xfrm>
        </p:spPr>
        <p:txBody>
          <a:bodyPr>
            <a:normAutofit/>
          </a:bodyPr>
          <a:lstStyle/>
          <a:p>
            <a:pPr lvl="0"/>
            <a:r>
              <a:rPr lang="fr-FR" sz="3200" dirty="0" smtClean="0"/>
              <a:t>Copier sur quelqu’un durant les examens.</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835696" y="2996952"/>
            <a:ext cx="5450473" cy="3415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08104" y="2852936"/>
            <a:ext cx="3451920" cy="1470025"/>
          </a:xfrm>
        </p:spPr>
        <p:txBody>
          <a:bodyPr>
            <a:noAutofit/>
          </a:bodyPr>
          <a:lstStyle/>
          <a:p>
            <a:pPr lvl="0"/>
            <a:r>
              <a:rPr lang="fr-FR" sz="3200" dirty="0" smtClean="0"/>
              <a:t>Emprunter l’argent à quelqu’un et ne jamais le rembourser.</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79512" y="1556792"/>
            <a:ext cx="5176705" cy="4201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589240"/>
            <a:ext cx="9144000" cy="1470025"/>
          </a:xfrm>
        </p:spPr>
        <p:txBody>
          <a:bodyPr>
            <a:noAutofit/>
          </a:bodyPr>
          <a:lstStyle/>
          <a:p>
            <a:pPr lvl="0"/>
            <a:r>
              <a:rPr lang="fr-FR" sz="3200" dirty="0" smtClean="0"/>
              <a:t>Collecter l’argent pour œuvre de bienfaisance, puis l’utiliser pour soi même.</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5" name="Picture 3"/>
          <p:cNvPicPr>
            <a:picLocks noChangeAspect="1" noChangeArrowheads="1"/>
          </p:cNvPicPr>
          <p:nvPr/>
        </p:nvPicPr>
        <p:blipFill>
          <a:blip r:embed="rId3" cstate="print"/>
          <a:srcRect/>
          <a:stretch>
            <a:fillRect/>
          </a:stretch>
        </p:blipFill>
        <p:spPr bwMode="auto">
          <a:xfrm>
            <a:off x="5580112" y="260648"/>
            <a:ext cx="3327815" cy="498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4" cstate="print"/>
          <a:srcRect/>
          <a:stretch>
            <a:fillRect/>
          </a:stretch>
        </p:blipFill>
        <p:spPr bwMode="auto">
          <a:xfrm>
            <a:off x="179512" y="2132856"/>
            <a:ext cx="3505200" cy="3057525"/>
          </a:xfrm>
          <a:prstGeom prst="rect">
            <a:avLst/>
          </a:prstGeom>
          <a:noFill/>
          <a:ln w="9525">
            <a:noFill/>
            <a:miter lim="800000"/>
            <a:headEnd/>
            <a:tailEnd/>
          </a:ln>
        </p:spPr>
      </p:pic>
      <p:sp>
        <p:nvSpPr>
          <p:cNvPr id="7" name="Rectangle à coins arrondis 6"/>
          <p:cNvSpPr/>
          <p:nvPr/>
        </p:nvSpPr>
        <p:spPr>
          <a:xfrm>
            <a:off x="1763688" y="188640"/>
            <a:ext cx="3312368" cy="2016224"/>
          </a:xfrm>
          <a:prstGeom prst="wedgeRoundRectCallout">
            <a:avLst>
              <a:gd name="adj1" fmla="val -75055"/>
              <a:gd name="adj2" fmla="val 5803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Une fois que les boîtes de dons que j’ai déposées un peu partout seront pleines, je pourrai me payer un voyage sensationnel! </a:t>
            </a:r>
            <a:r>
              <a:rPr lang="fr-FR" dirty="0" err="1" smtClean="0">
                <a:solidFill>
                  <a:srgbClr val="FF0000"/>
                </a:solidFill>
                <a:latin typeface="Arial Black" pitchFamily="34" charset="0"/>
              </a:rPr>
              <a:t>Hahahaha</a:t>
            </a:r>
            <a:endParaRPr lang="fr-FR"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229200"/>
            <a:ext cx="9144000" cy="1470025"/>
          </a:xfrm>
        </p:spPr>
        <p:txBody>
          <a:bodyPr>
            <a:noAutofit/>
          </a:bodyPr>
          <a:lstStyle/>
          <a:p>
            <a:r>
              <a:rPr lang="fr-FR" sz="3200" dirty="0" smtClean="0"/>
              <a:t>En français, on dit : « La fin justifie les moyens » ce qui veut dire qu’il n’y a pas d’importance aux moyens utilisés à partir du moment où vous arrivez à un bon résultat.</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2483768" y="260648"/>
            <a:ext cx="4392488" cy="4392488"/>
          </a:xfrm>
          <a:prstGeom prst="rect">
            <a:avLst/>
          </a:prstGeom>
          <a:noFill/>
          <a:ln w="9525">
            <a:noFill/>
            <a:miter lim="800000"/>
            <a:headEnd/>
            <a:tailEnd/>
          </a:ln>
        </p:spPr>
      </p:pic>
      <p:sp>
        <p:nvSpPr>
          <p:cNvPr id="5" name="Bulle ronde 4"/>
          <p:cNvSpPr/>
          <p:nvPr/>
        </p:nvSpPr>
        <p:spPr>
          <a:xfrm>
            <a:off x="5580112" y="188640"/>
            <a:ext cx="2448272" cy="2016224"/>
          </a:xfrm>
          <a:prstGeom prst="wedgeEllipseCallout">
            <a:avLst>
              <a:gd name="adj1" fmla="val -90633"/>
              <a:gd name="adj2" fmla="val 2279"/>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Le plus important, c’est que je réussisse mes examens!</a:t>
            </a:r>
            <a:endParaRPr lang="fr-FR"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2924944"/>
            <a:ext cx="6948264" cy="1470025"/>
          </a:xfrm>
        </p:spPr>
        <p:txBody>
          <a:bodyPr>
            <a:noAutofit/>
          </a:bodyPr>
          <a:lstStyle/>
          <a:p>
            <a:r>
              <a:rPr lang="fr-FR" sz="3200" dirty="0" smtClean="0"/>
              <a:t>En Islam, cela n’est pas le cas. Si vous devez tricher pour faire une bonne action, il est meilleur de ne pas faire de telles bonnes actions.</a:t>
            </a:r>
            <a:br>
              <a:rPr lang="fr-FR" sz="3200" dirty="0" smtClean="0"/>
            </a:b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descr="C:\Users\Mozama\Pictures\RELIGION\islam06.gif"/>
          <p:cNvPicPr>
            <a:picLocks noChangeAspect="1" noChangeArrowheads="1"/>
          </p:cNvPicPr>
          <p:nvPr/>
        </p:nvPicPr>
        <p:blipFill>
          <a:blip r:embed="rId3" cstate="print"/>
          <a:srcRect/>
          <a:stretch>
            <a:fillRect/>
          </a:stretch>
        </p:blipFill>
        <p:spPr bwMode="auto">
          <a:xfrm>
            <a:off x="251520" y="1916832"/>
            <a:ext cx="4505992" cy="37444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ozama\Pictures\RELIGION\Image11.jpg"/>
          <p:cNvPicPr>
            <a:picLocks noChangeAspect="1" noChangeArrowheads="1"/>
          </p:cNvPicPr>
          <p:nvPr/>
        </p:nvPicPr>
        <p:blipFill>
          <a:blip r:embed="rId2" cstate="print"/>
          <a:srcRect/>
          <a:stretch>
            <a:fillRect/>
          </a:stretch>
        </p:blipFill>
        <p:spPr bwMode="auto">
          <a:xfrm>
            <a:off x="0" y="0"/>
            <a:ext cx="9144000" cy="6858908"/>
          </a:xfrm>
          <a:prstGeom prst="rect">
            <a:avLst/>
          </a:prstGeom>
          <a:noFill/>
        </p:spPr>
      </p:pic>
      <p:sp>
        <p:nvSpPr>
          <p:cNvPr id="2" name="Titre 1"/>
          <p:cNvSpPr>
            <a:spLocks noGrp="1"/>
          </p:cNvSpPr>
          <p:nvPr>
            <p:ph type="ctrTitle"/>
          </p:nvPr>
        </p:nvSpPr>
        <p:spPr>
          <a:xfrm>
            <a:off x="179512" y="1628800"/>
            <a:ext cx="4608512" cy="5013176"/>
          </a:xfrm>
          <a:solidFill>
            <a:srgbClr val="FFFFCC"/>
          </a:solidFill>
        </p:spPr>
        <p:txBody>
          <a:bodyPr>
            <a:noAutofit/>
          </a:bodyPr>
          <a:lstStyle/>
          <a:p>
            <a:r>
              <a:rPr lang="fr-FR" sz="3200" dirty="0" smtClean="0">
                <a:solidFill>
                  <a:srgbClr val="FF0000"/>
                </a:solidFill>
              </a:rPr>
              <a:t>Par exemple, Je voudrais faire un don d’argent à la Mosquée. Pour ce faire, je collecte de l’argent auprès des gens en leur disant que je suis en difficulté et que j’ai besoin d’argent, puis j’en fait le don, est-ce que j’en obtiendrai des </a:t>
            </a:r>
            <a:r>
              <a:rPr lang="fr-FR" sz="3200" dirty="0" err="1" smtClean="0">
                <a:solidFill>
                  <a:srgbClr val="FF0000"/>
                </a:solidFill>
              </a:rPr>
              <a:t>çawàb</a:t>
            </a:r>
            <a:r>
              <a:rPr lang="fr-FR" sz="3200" dirty="0" smtClean="0">
                <a:solidFill>
                  <a:srgbClr val="FF0000"/>
                </a:solidFill>
              </a:rPr>
              <a:t> ?</a:t>
            </a:r>
            <a:endParaRPr lang="fr-FR" sz="3200" dirty="0">
              <a:solidFill>
                <a:srgbClr val="FF0000"/>
              </a:solidFill>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379</Words>
  <Application>Microsoft Office PowerPoint</Application>
  <PresentationFormat>Affichage à l'écran (4:3)</PresentationFormat>
  <Paragraphs>21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La tricherie est le gain par tromperie.   La tricherie est Haràm.   Il y a plusieurs façons de tricher. En voici quelques exemples : </vt:lpstr>
      <vt:lpstr>Cacher le défaut d’une chose que vous vendez à quelqu’un. </vt:lpstr>
      <vt:lpstr>Copier sur quelqu’un durant les examens. </vt:lpstr>
      <vt:lpstr>Emprunter l’argent à quelqu’un et ne jamais le rembourser. </vt:lpstr>
      <vt:lpstr>Collecter l’argent pour œuvre de bienfaisance, puis l’utiliser pour soi même. </vt:lpstr>
      <vt:lpstr>En français, on dit : « La fin justifie les moyens » ce qui veut dire qu’il n’y a pas d’importance aux moyens utilisés à partir du moment où vous arrivez à un bon résultat. </vt:lpstr>
      <vt:lpstr>En Islam, cela n’est pas le cas. Si vous devez tricher pour faire une bonne action, il est meilleur de ne pas faire de telles bonnes actions. </vt:lpstr>
      <vt:lpstr>Par exemple, Je voudrais faire un don d’argent à la Mosquée. Pour ce faire, je collecte de l’argent auprès des gens en leur disant que je suis en difficulté et que j’ai besoin d’argent, puis j’en fait le don, est-ce que j’en obtiendrai des çawàb ?</vt:lpstr>
      <vt:lpstr>La réponse est bien sûr non. Au lieu d’avoir des çawàb, j’aurai des ghounàh pour avoir triché avec les gens ! </vt:lpstr>
      <vt:lpstr>Voyez une chose. Vous pouvez tricher avec beaucoup de personnes, et de plus belles manières, mais vous ne pourrez JAMAIS tricher avec votre propre esprit ou tromper Allah swt. Si vous allez tromper quelqu’un, votre conscience (l’aspect positif de votre nafs) le réalisera tout de suite. </vt:lpstr>
      <vt:lpstr>Certains disent qu’on peut tricher avec des gens s’ils ne sont pas Musulmans. C’est une absurdité. Tout le monde a des droits et il est interdit de tricher avec les gens de leurs droits, qui que ce soit et quelle que soit leur croyance. </vt:lpstr>
      <vt:lpstr>La raison pour laquelle tricher est Haràm est parce que : Vous gagnez quelque chose aux dépends des autres Vous bénéficiez de quelque chose sans travailler pour. </vt:lpstr>
      <vt:lpstr>L’islam est très strict sur la justice. Si vous devez avoir quelque chose de bien, cela doit être grâce à vos actions et non aux détriments des autres.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21</cp:revision>
  <dcterms:created xsi:type="dcterms:W3CDTF">2011-06-01T18:11:03Z</dcterms:created>
  <dcterms:modified xsi:type="dcterms:W3CDTF">2011-06-04T20:28:54Z</dcterms:modified>
</cp:coreProperties>
</file>